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4" r:id="rId1"/>
  </p:sldMasterIdLst>
  <p:notesMasterIdLst>
    <p:notesMasterId r:id="rId26"/>
  </p:notesMasterIdLst>
  <p:handoutMasterIdLst>
    <p:handoutMasterId r:id="rId27"/>
  </p:handoutMasterIdLst>
  <p:sldIdLst>
    <p:sldId id="298" r:id="rId2"/>
    <p:sldId id="284" r:id="rId3"/>
    <p:sldId id="285" r:id="rId4"/>
    <p:sldId id="293" r:id="rId5"/>
    <p:sldId id="289" r:id="rId6"/>
    <p:sldId id="292" r:id="rId7"/>
    <p:sldId id="294" r:id="rId8"/>
    <p:sldId id="295" r:id="rId9"/>
    <p:sldId id="296" r:id="rId10"/>
    <p:sldId id="288" r:id="rId11"/>
    <p:sldId id="287" r:id="rId12"/>
    <p:sldId id="290" r:id="rId13"/>
    <p:sldId id="297" r:id="rId14"/>
    <p:sldId id="257" r:id="rId15"/>
    <p:sldId id="264" r:id="rId16"/>
    <p:sldId id="265" r:id="rId17"/>
    <p:sldId id="258" r:id="rId18"/>
    <p:sldId id="267" r:id="rId19"/>
    <p:sldId id="269" r:id="rId20"/>
    <p:sldId id="270" r:id="rId21"/>
    <p:sldId id="266" r:id="rId22"/>
    <p:sldId id="271" r:id="rId23"/>
    <p:sldId id="272" r:id="rId24"/>
    <p:sldId id="26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A50B"/>
    <a:srgbClr val="35D353"/>
    <a:srgbClr val="FC8004"/>
    <a:srgbClr val="680000"/>
    <a:srgbClr val="0E1FC2"/>
    <a:srgbClr val="E3DE00"/>
    <a:srgbClr val="FF3701"/>
    <a:srgbClr val="081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2F5BA4-4392-EABB-A69F-CBE33584845F}" v="20" dt="2025-07-29T13:54:05.9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85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106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Pinho" userId="S::ana.pinho@cm-oaz.pt::103f5553-1b06-4564-95f0-f0793e574057" providerId="AD" clId="Web-{812F5BA4-4392-EABB-A69F-CBE33584845F}"/>
    <pc:docChg chg="modSld">
      <pc:chgData name="Ana Pinho" userId="S::ana.pinho@cm-oaz.pt::103f5553-1b06-4564-95f0-f0793e574057" providerId="AD" clId="Web-{812F5BA4-4392-EABB-A69F-CBE33584845F}" dt="2025-07-29T13:54:05.993" v="19"/>
      <pc:docMkLst>
        <pc:docMk/>
      </pc:docMkLst>
      <pc:sldChg chg="modTransition">
        <pc:chgData name="Ana Pinho" userId="S::ana.pinho@cm-oaz.pt::103f5553-1b06-4564-95f0-f0793e574057" providerId="AD" clId="Web-{812F5BA4-4392-EABB-A69F-CBE33584845F}" dt="2025-07-29T13:49:15.254" v="7"/>
        <pc:sldMkLst>
          <pc:docMk/>
          <pc:sldMk cId="0" sldId="257"/>
        </pc:sldMkLst>
      </pc:sldChg>
      <pc:sldChg chg="modTransition">
        <pc:chgData name="Ana Pinho" userId="S::ana.pinho@cm-oaz.pt::103f5553-1b06-4564-95f0-f0793e574057" providerId="AD" clId="Web-{812F5BA4-4392-EABB-A69F-CBE33584845F}" dt="2025-07-29T13:49:42.319" v="10"/>
        <pc:sldMkLst>
          <pc:docMk/>
          <pc:sldMk cId="0" sldId="258"/>
        </pc:sldMkLst>
      </pc:sldChg>
      <pc:sldChg chg="modSp">
        <pc:chgData name="Ana Pinho" userId="S::ana.pinho@cm-oaz.pt::103f5553-1b06-4564-95f0-f0793e574057" providerId="AD" clId="Web-{812F5BA4-4392-EABB-A69F-CBE33584845F}" dt="2025-07-29T13:52:02.282" v="17" actId="1076"/>
        <pc:sldMkLst>
          <pc:docMk/>
          <pc:sldMk cId="0" sldId="261"/>
        </pc:sldMkLst>
        <pc:spChg chg="mod">
          <ac:chgData name="Ana Pinho" userId="S::ana.pinho@cm-oaz.pt::103f5553-1b06-4564-95f0-f0793e574057" providerId="AD" clId="Web-{812F5BA4-4392-EABB-A69F-CBE33584845F}" dt="2025-07-29T13:52:02.282" v="17" actId="1076"/>
          <ac:spMkLst>
            <pc:docMk/>
            <pc:sldMk cId="0" sldId="261"/>
            <ac:spMk id="9" creationId="{00000000-0000-0000-0000-000000000000}"/>
          </ac:spMkLst>
        </pc:spChg>
      </pc:sldChg>
      <pc:sldChg chg="modTransition">
        <pc:chgData name="Ana Pinho" userId="S::ana.pinho@cm-oaz.pt::103f5553-1b06-4564-95f0-f0793e574057" providerId="AD" clId="Web-{812F5BA4-4392-EABB-A69F-CBE33584845F}" dt="2025-07-29T13:47:57.515" v="3"/>
        <pc:sldMkLst>
          <pc:docMk/>
          <pc:sldMk cId="4196230061" sldId="262"/>
        </pc:sldMkLst>
      </pc:sldChg>
      <pc:sldChg chg="modTransition">
        <pc:chgData name="Ana Pinho" userId="S::ana.pinho@cm-oaz.pt::103f5553-1b06-4564-95f0-f0793e574057" providerId="AD" clId="Web-{812F5BA4-4392-EABB-A69F-CBE33584845F}" dt="2025-07-29T13:49:24.989" v="8"/>
        <pc:sldMkLst>
          <pc:docMk/>
          <pc:sldMk cId="2772615832" sldId="264"/>
        </pc:sldMkLst>
      </pc:sldChg>
      <pc:sldChg chg="modTransition">
        <pc:chgData name="Ana Pinho" userId="S::ana.pinho@cm-oaz.pt::103f5553-1b06-4564-95f0-f0793e574057" providerId="AD" clId="Web-{812F5BA4-4392-EABB-A69F-CBE33584845F}" dt="2025-07-29T13:49:33.803" v="9"/>
        <pc:sldMkLst>
          <pc:docMk/>
          <pc:sldMk cId="39891165" sldId="265"/>
        </pc:sldMkLst>
      </pc:sldChg>
      <pc:sldChg chg="modTransition">
        <pc:chgData name="Ana Pinho" userId="S::ana.pinho@cm-oaz.pt::103f5553-1b06-4564-95f0-f0793e574057" providerId="AD" clId="Web-{812F5BA4-4392-EABB-A69F-CBE33584845F}" dt="2025-07-29T13:50:14.712" v="14"/>
        <pc:sldMkLst>
          <pc:docMk/>
          <pc:sldMk cId="4275824993" sldId="266"/>
        </pc:sldMkLst>
      </pc:sldChg>
      <pc:sldChg chg="modTransition">
        <pc:chgData name="Ana Pinho" userId="S::ana.pinho@cm-oaz.pt::103f5553-1b06-4564-95f0-f0793e574057" providerId="AD" clId="Web-{812F5BA4-4392-EABB-A69F-CBE33584845F}" dt="2025-07-29T13:49:51.773" v="11"/>
        <pc:sldMkLst>
          <pc:docMk/>
          <pc:sldMk cId="2053180351" sldId="267"/>
        </pc:sldMkLst>
      </pc:sldChg>
      <pc:sldChg chg="modTransition">
        <pc:chgData name="Ana Pinho" userId="S::ana.pinho@cm-oaz.pt::103f5553-1b06-4564-95f0-f0793e574057" providerId="AD" clId="Web-{812F5BA4-4392-EABB-A69F-CBE33584845F}" dt="2025-07-29T13:49:56.882" v="12"/>
        <pc:sldMkLst>
          <pc:docMk/>
          <pc:sldMk cId="3368288929" sldId="269"/>
        </pc:sldMkLst>
      </pc:sldChg>
      <pc:sldChg chg="modTransition">
        <pc:chgData name="Ana Pinho" userId="S::ana.pinho@cm-oaz.pt::103f5553-1b06-4564-95f0-f0793e574057" providerId="AD" clId="Web-{812F5BA4-4392-EABB-A69F-CBE33584845F}" dt="2025-07-29T13:50:08.055" v="13"/>
        <pc:sldMkLst>
          <pc:docMk/>
          <pc:sldMk cId="1990335158" sldId="270"/>
        </pc:sldMkLst>
      </pc:sldChg>
      <pc:sldChg chg="modTransition">
        <pc:chgData name="Ana Pinho" userId="S::ana.pinho@cm-oaz.pt::103f5553-1b06-4564-95f0-f0793e574057" providerId="AD" clId="Web-{812F5BA4-4392-EABB-A69F-CBE33584845F}" dt="2025-07-29T13:50:19.040" v="15"/>
        <pc:sldMkLst>
          <pc:docMk/>
          <pc:sldMk cId="3278871375" sldId="271"/>
        </pc:sldMkLst>
      </pc:sldChg>
      <pc:sldChg chg="modTransition">
        <pc:chgData name="Ana Pinho" userId="S::ana.pinho@cm-oaz.pt::103f5553-1b06-4564-95f0-f0793e574057" providerId="AD" clId="Web-{812F5BA4-4392-EABB-A69F-CBE33584845F}" dt="2025-07-29T13:50:29.385" v="16"/>
        <pc:sldMkLst>
          <pc:docMk/>
          <pc:sldMk cId="2525255149" sldId="272"/>
        </pc:sldMkLst>
      </pc:sldChg>
      <pc:sldChg chg="modTransition">
        <pc:chgData name="Ana Pinho" userId="S::ana.pinho@cm-oaz.pt::103f5553-1b06-4564-95f0-f0793e574057" providerId="AD" clId="Web-{812F5BA4-4392-EABB-A69F-CBE33584845F}" dt="2025-07-29T13:46:59.229" v="0"/>
        <pc:sldMkLst>
          <pc:docMk/>
          <pc:sldMk cId="3076193388" sldId="279"/>
        </pc:sldMkLst>
      </pc:sldChg>
      <pc:sldChg chg="modTransition addAnim">
        <pc:chgData name="Ana Pinho" userId="S::ana.pinho@cm-oaz.pt::103f5553-1b06-4564-95f0-f0793e574057" providerId="AD" clId="Web-{812F5BA4-4392-EABB-A69F-CBE33584845F}" dt="2025-07-29T13:54:05.993" v="19"/>
        <pc:sldMkLst>
          <pc:docMk/>
          <pc:sldMk cId="4009850071" sldId="284"/>
        </pc:sldMkLst>
      </pc:sldChg>
      <pc:sldChg chg="modTransition">
        <pc:chgData name="Ana Pinho" userId="S::ana.pinho@cm-oaz.pt::103f5553-1b06-4564-95f0-f0793e574057" providerId="AD" clId="Web-{812F5BA4-4392-EABB-A69F-CBE33584845F}" dt="2025-07-29T13:47:35.451" v="2"/>
        <pc:sldMkLst>
          <pc:docMk/>
          <pc:sldMk cId="3764019906" sldId="285"/>
        </pc:sldMkLst>
      </pc:sldChg>
      <pc:sldChg chg="modTransition addAnim">
        <pc:chgData name="Ana Pinho" userId="S::ana.pinho@cm-oaz.pt::103f5553-1b06-4564-95f0-f0793e574057" providerId="AD" clId="Web-{812F5BA4-4392-EABB-A69F-CBE33584845F}" dt="2025-07-29T13:53:21.068" v="18"/>
        <pc:sldMkLst>
          <pc:docMk/>
          <pc:sldMk cId="3333879885" sldId="286"/>
        </pc:sldMkLst>
      </pc:sldChg>
      <pc:sldChg chg="modTransition">
        <pc:chgData name="Ana Pinho" userId="S::ana.pinho@cm-oaz.pt::103f5553-1b06-4564-95f0-f0793e574057" providerId="AD" clId="Web-{812F5BA4-4392-EABB-A69F-CBE33584845F}" dt="2025-07-29T13:48:25.032" v="5"/>
        <pc:sldMkLst>
          <pc:docMk/>
          <pc:sldMk cId="1950858098" sldId="287"/>
        </pc:sldMkLst>
      </pc:sldChg>
      <pc:sldChg chg="modTransition">
        <pc:chgData name="Ana Pinho" userId="S::ana.pinho@cm-oaz.pt::103f5553-1b06-4564-95f0-f0793e574057" providerId="AD" clId="Web-{812F5BA4-4392-EABB-A69F-CBE33584845F}" dt="2025-07-29T13:48:34.814" v="6"/>
        <pc:sldMkLst>
          <pc:docMk/>
          <pc:sldMk cId="2597766283" sldId="2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E0488-D305-46FE-8A73-C18E94923925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E42E9-0B09-4584-AAD6-B3A3A8AB9403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61474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497B3-F070-4281-BA9E-1E3623FBBDC8}" type="datetimeFigureOut">
              <a:rPr lang="pt-PT" smtClean="0"/>
              <a:t>28/08/2025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714B72-5ED4-4B54-85A3-267675DDE47E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844452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11F86-C1F7-470A-A814-AB91AB991D17}" type="datetime1">
              <a:rPr lang="pt-PT" smtClean="0"/>
              <a:t>28/08/2025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9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BF423F-0941-40AA-9E43-FF927E87DB2C}" type="datetime1">
              <a:rPr lang="pt-PT" smtClean="0"/>
              <a:t>28/08/2025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2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A9770-4029-4494-B5F7-B5A686D725D6}" type="datetime1">
              <a:rPr lang="pt-PT" smtClean="0"/>
              <a:t>28/08/2025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0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0BA4-41A2-49A7-B48A-CDFA5F80306D}" type="datetime1">
              <a:rPr lang="pt-PT" smtClean="0"/>
              <a:t>28/08/2025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33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8395-FF88-4A32-98B0-E6B3A166B1F3}" type="datetime1">
              <a:rPr lang="pt-PT" smtClean="0"/>
              <a:t>28/08/2025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5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7597-3937-4137-9E18-9E2E1678A8B2}" type="datetime1">
              <a:rPr lang="pt-PT" smtClean="0"/>
              <a:t>28/08/2025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E547-A033-46DF-818C-6A8826A221AF}" type="datetime1">
              <a:rPr lang="pt-PT" smtClean="0"/>
              <a:t>28/08/2025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6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37C0-FA18-4AE5-9AD7-73AB9BFF620D}" type="datetime1">
              <a:rPr lang="pt-PT" smtClean="0"/>
              <a:t>28/08/2025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94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A6F0D-90A1-4355-87D9-31F0FBB51A84}" type="datetime1">
              <a:rPr lang="pt-PT" smtClean="0"/>
              <a:t>28/08/2025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7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510D2-61F2-4E43-B931-32DB5B334CD9}" type="datetime1">
              <a:rPr lang="pt-PT" smtClean="0"/>
              <a:t>28/08/2025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6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9D189-3AE9-4267-A375-88AE7548911C}" type="datetime1">
              <a:rPr lang="pt-PT" smtClean="0"/>
              <a:t>28/08/2025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1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D1DEA-9A03-4765-B85E-D8A29A82416F}" type="datetime1">
              <a:rPr lang="pt-PT" smtClean="0"/>
              <a:t>28/08/2025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90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m-oaz.pt/" TargetMode="External"/><Relationship Id="rId3" Type="http://schemas.openxmlformats.org/officeDocument/2006/relationships/hyperlink" Target="https://prociv.gov.pt/pt/home/" TargetMode="External"/><Relationship Id="rId7" Type="http://schemas.openxmlformats.org/officeDocument/2006/relationships/hyperlink" Target="https://www.gnr.pt/atrib_SEPNA.aspx" TargetMode="External"/><Relationship Id="rId2" Type="http://schemas.openxmlformats.org/officeDocument/2006/relationships/hyperlink" Target="tps://www.ipma.pt/pt/riscoincendio/rcm.p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cnf.pt/oquefazemos/boaspraticas/defesadaflorestacontraincendios" TargetMode="External"/><Relationship Id="rId11" Type="http://schemas.openxmlformats.org/officeDocument/2006/relationships/hyperlink" Target="https://www.icnf.pt/api/file/doc/0b49e8e47b153418" TargetMode="External"/><Relationship Id="rId5" Type="http://schemas.openxmlformats.org/officeDocument/2006/relationships/hyperlink" Target="https://www.agif.pt/pt/sobre-o-sgifr" TargetMode="External"/><Relationship Id="rId10" Type="http://schemas.openxmlformats.org/officeDocument/2006/relationships/hyperlink" Target="https://afedv.pt/servicos/sapadores.html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bombeirosazemeis.com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gdlisboa.pt/leis/lei_mostra_articulado.php?nid=1989&amp;tabela=leis&amp;so_miolo=" TargetMode="External"/><Relationship Id="rId3" Type="http://schemas.openxmlformats.org/officeDocument/2006/relationships/hyperlink" Target="https://diariodarepublica.pt/dr/detalhe/regulamento/719-2025-920849204" TargetMode="External"/><Relationship Id="rId7" Type="http://schemas.openxmlformats.org/officeDocument/2006/relationships/hyperlink" Target="https://www.pgdlisboa.pt/leis/lei_mostra_articulado.php?nid=1990&amp;tabela=lei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ariodarepublica.pt/dr/detalhe/despacho/7511-2014-25696052" TargetMode="External"/><Relationship Id="rId5" Type="http://schemas.openxmlformats.org/officeDocument/2006/relationships/hyperlink" Target="https://diariodarepublica.pt/dr/detalhe/lei/76-2017-108010872" TargetMode="External"/><Relationship Id="rId10" Type="http://schemas.openxmlformats.org/officeDocument/2006/relationships/hyperlink" Target="https://diariodarepublica.pt/dr/detalhe/decreto-lei/124-2006-358491" TargetMode="External"/><Relationship Id="rId4" Type="http://schemas.openxmlformats.org/officeDocument/2006/relationships/hyperlink" Target="https://diariodarepublica.pt/dr/detalhe/decreto-lei/82-2021-172745163" TargetMode="External"/><Relationship Id="rId9" Type="http://schemas.openxmlformats.org/officeDocument/2006/relationships/hyperlink" Target="https://www.pgdlisboa.pt/leis/lei_mostra_articulado.php?nid=1540&amp;tabela=leis&amp;ficha=1&amp;pagina=1&amp;so_miolo=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gos.icnf.pt/sgif2010/InformacaoPublicaDados/ManualUtilizador_PlataformaQueimasQueimadas.pdf" TargetMode="External"/><Relationship Id="rId7" Type="http://schemas.openxmlformats.org/officeDocument/2006/relationships/hyperlink" Target="https://www.agif.pt/pt/vide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rociv.gov.pt/media/u52ldl2m/aldeia-segura-pessoas-seguras-guia-de-apoio-%C3%A0-implementa%C3%A7%C3%A3o.pdf" TargetMode="External"/><Relationship Id="rId5" Type="http://schemas.openxmlformats.org/officeDocument/2006/relationships/hyperlink" Target="https://prociv.gov.pt/pt/noticias/21062025-perigo-de-incendio-rural-medidas-preventivas/" TargetMode="External"/><Relationship Id="rId4" Type="http://schemas.openxmlformats.org/officeDocument/2006/relationships/hyperlink" Target="https://fogos.icnf.pt/sgif2010/InformacaoPublicaDados/Queima_2024.jp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s://fogos.icnf.pt/InfoQueimasQueimadas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5393-7210-41E0-BD65-12FF115E403A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r>
              <a:rPr lang="en-US" dirty="0"/>
              <a:t> / 21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686050" y="6128512"/>
            <a:ext cx="6858000" cy="63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600" b="1" dirty="0" smtClean="0">
                <a:solidFill>
                  <a:schemeClr val="accent1">
                    <a:lumMod val="50000"/>
                  </a:schemeClr>
                </a:solidFill>
              </a:rPr>
              <a:t>Ana Pinho – Tec. Superior, julho 2025</a:t>
            </a:r>
            <a:endParaRPr lang="pt-PT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 rotWithShape="1">
          <a:blip r:embed="rId2"/>
          <a:srcRect l="9017" t="1" r="68412" b="2025"/>
          <a:stretch/>
        </p:blipFill>
        <p:spPr>
          <a:xfrm>
            <a:off x="3788904" y="116832"/>
            <a:ext cx="1705708" cy="1686591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1369774" y="4255617"/>
            <a:ext cx="6118205" cy="1849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PT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Município de </a:t>
            </a:r>
            <a:br>
              <a:rPr lang="pt-PT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1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Oliveira de Azeméis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742950" y="2521734"/>
            <a:ext cx="7772400" cy="1849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4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O que deve saber </a:t>
            </a:r>
          </a:p>
          <a:p>
            <a:r>
              <a:rPr lang="pt-PT" sz="44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para fazer o USO RESPONSÁVEL DO FOGO 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2686050" y="4255617"/>
            <a:ext cx="4572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900" b="1" kern="1800" dirty="0">
                <a:latin typeface="Arial" panose="020B0604020202020204" pitchFamily="34" charset="0"/>
                <a:ea typeface="Times New Roman" panose="02020603050405020304" pitchFamily="18" charset="0"/>
              </a:rPr>
              <a:t>Decreto-Lei n.º 82/2021  de 13 de </a:t>
            </a:r>
            <a:r>
              <a:rPr lang="pt-PT" sz="900" b="1" kern="18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outubro na atual redação</a:t>
            </a:r>
            <a:endParaRPr lang="pt-PT" sz="900" dirty="0"/>
          </a:p>
        </p:txBody>
      </p:sp>
    </p:spTree>
    <p:extLst>
      <p:ext uri="{BB962C8B-B14F-4D97-AF65-F5344CB8AC3E}">
        <p14:creationId xmlns:p14="http://schemas.microsoft.com/office/powerpoint/2010/main" val="249266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ângulo 30"/>
          <p:cNvSpPr/>
          <p:nvPr/>
        </p:nvSpPr>
        <p:spPr>
          <a:xfrm>
            <a:off x="3214725" y="5202272"/>
            <a:ext cx="5512181" cy="10772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IPMA 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-  Informação de apoio à decisão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Prevê os riscos associados ao estado do tempo e divulga o PIR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Informa sobre as interdições ao uso do fogo para realizar ações de queima de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sobrantes, pirotecnia, fumigação, preparação de alimentos e fogueiras de recreio  bem como para o uso de máquinas, equipamentos e alfaias agrícolas 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4608695" y="2284622"/>
            <a:ext cx="4177304" cy="10772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ANEPC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6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Proteção e Socorro </a:t>
            </a:r>
            <a:endParaRPr lang="pt-PT" sz="1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Gerir situações de emergências no combate a fogos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Ativar planos municipais e distritais de proteção civil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Apoiar tecnicamente bombeiros e operacionais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Coordenar meios aéreos de resposta</a:t>
            </a:r>
          </a:p>
        </p:txBody>
      </p:sp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0DA2B-2CF5-4608-A201-375FB2C7D29F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7" name="Retângulo 16"/>
          <p:cNvSpPr/>
          <p:nvPr/>
        </p:nvSpPr>
        <p:spPr>
          <a:xfrm>
            <a:off x="628650" y="1047288"/>
            <a:ext cx="8028000" cy="5232202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pt-PT" sz="28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 </a:t>
            </a:r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Entidades envolvidas e suas funções 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r>
              <a:rPr lang="pt-PT" dirty="0"/>
              <a:t>  </a:t>
            </a:r>
          </a:p>
          <a:p>
            <a:pPr algn="ctr"/>
            <a:endParaRPr lang="pt-PT" dirty="0"/>
          </a:p>
          <a:p>
            <a:pPr algn="ctr"/>
            <a:endParaRPr lang="pt-PT" dirty="0"/>
          </a:p>
          <a:p>
            <a:endParaRPr lang="pt-PT" dirty="0"/>
          </a:p>
        </p:txBody>
      </p:sp>
      <p:sp>
        <p:nvSpPr>
          <p:cNvPr id="26" name="Retângulo 25"/>
          <p:cNvSpPr/>
          <p:nvPr/>
        </p:nvSpPr>
        <p:spPr>
          <a:xfrm>
            <a:off x="488616" y="1780578"/>
            <a:ext cx="8297383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18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pt-PT" sz="1600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 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AGIF  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- Coordenação Nacional</a:t>
            </a:r>
          </a:p>
          <a:p>
            <a:pPr algn="ctr"/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Planeamento Estratégico, Articulação e Monitorização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488616" y="2284622"/>
            <a:ext cx="4139269" cy="107721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chemeClr val="accent1">
                    <a:lumMod val="50000"/>
                  </a:schemeClr>
                </a:solidFill>
                <a:hlinkClick r:id="rId6"/>
              </a:rPr>
              <a:t>ICNF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600" dirty="0">
                <a:solidFill>
                  <a:schemeClr val="accent1">
                    <a:lumMod val="50000"/>
                  </a:schemeClr>
                </a:solidFill>
              </a:rPr>
              <a:t> - 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Gestão do Território Florestal  </a:t>
            </a:r>
          </a:p>
          <a:p>
            <a:pPr algn="just"/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Cooperar na prevenção na Gestão Faixas de Combustível com as Autarquias  </a:t>
            </a:r>
          </a:p>
          <a:p>
            <a:pPr algn="just"/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Emitir orientações para a realização de queimas em segurança</a:t>
            </a:r>
          </a:p>
          <a:p>
            <a:pPr algn="just"/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Gerir a  Plataforma  de registo “Queimas e Queimadas” 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4810355" y="3396163"/>
            <a:ext cx="3916551" cy="187743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chemeClr val="accent1">
                    <a:lumMod val="50000"/>
                  </a:schemeClr>
                </a:solidFill>
                <a:hlinkClick r:id="rId7"/>
              </a:rPr>
              <a:t>GNR|SEPNA </a:t>
            </a:r>
            <a:r>
              <a:rPr lang="pt-PT" sz="16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Vigilância, Segurança  e </a:t>
            </a:r>
          </a:p>
          <a:p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                                    Policiamento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Fiscalizar a falta de gestão de combustível em terrenos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Vigiar e verificar responsabilidades contraordenacional e criminal no uso indevido do fogo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Exigir evidências e comprovativos de registos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no sistema Queimas e Queimadas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Apoiar na evacuação e segurança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em casos de emergência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440694" y="3393340"/>
            <a:ext cx="4439916" cy="181588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pt-PT" sz="1600" b="1" dirty="0">
                <a:solidFill>
                  <a:schemeClr val="accent1">
                    <a:lumMod val="50000"/>
                  </a:schemeClr>
                </a:solidFill>
                <a:hlinkClick r:id="rId8"/>
              </a:rPr>
              <a:t>Câmara Municipal</a:t>
            </a:r>
            <a:r>
              <a:rPr lang="pt-PT" sz="1600" dirty="0">
                <a:solidFill>
                  <a:schemeClr val="accent1">
                    <a:lumMod val="50000"/>
                  </a:schemeClr>
                </a:solidFill>
                <a:hlinkClick r:id="rId8"/>
              </a:rPr>
              <a:t> </a:t>
            </a:r>
            <a:r>
              <a:rPr lang="pt-PT" sz="1600" dirty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Ações Proximidade População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Promover a limpeza de terrenos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Elaborar e executar o PMDFCI - faixas de gestão de combustível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Auxiliar os munícipes no registo de queimas no sistema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“Queimas e Queimadas” do ICNF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Informar os munícipes para o uso responsável do fogo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de acordo com as orientações técnicas do ICNF e ANEPC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Gerir autorizações de uso do fogo, em função do PIR divulgado pelo IPMA e em cumprimento com orientações técnicas de segurança</a:t>
            </a:r>
          </a:p>
        </p:txBody>
      </p:sp>
      <p:sp>
        <p:nvSpPr>
          <p:cNvPr id="33" name="Retângulo 32"/>
          <p:cNvSpPr/>
          <p:nvPr/>
        </p:nvSpPr>
        <p:spPr>
          <a:xfrm>
            <a:off x="502051" y="5221815"/>
            <a:ext cx="2789440" cy="89255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1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chemeClr val="accent1">
                    <a:lumMod val="50000"/>
                  </a:schemeClr>
                </a:solidFill>
              </a:rPr>
              <a:t>Outros Agentes Locais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 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  <a:hlinkClick r:id="rId9"/>
              </a:rPr>
              <a:t> Bombeiros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     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  <a:hlinkClick r:id="rId10"/>
              </a:rPr>
              <a:t>Sapadores Florestais  </a:t>
            </a:r>
            <a:endParaRPr lang="pt-PT" sz="1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  <a:hlinkClick r:id="rId11"/>
              </a:rPr>
              <a:t>Técnicos Certificados para Uso do Fogos</a:t>
            </a:r>
            <a:endParaRPr lang="pt-PT" sz="1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Associação de Produtores Agroflorestais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</p:spTree>
    <p:extLst>
      <p:ext uri="{BB962C8B-B14F-4D97-AF65-F5344CB8AC3E}">
        <p14:creationId xmlns:p14="http://schemas.microsoft.com/office/powerpoint/2010/main" val="4009850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endSnd/>
        </p:sndAc>
      </p:transition>
    </mc:Choice>
    <mc:Fallback>
      <p:transition>
        <p:sndAc>
          <p:endSnd/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D3FB-EF54-4292-8F8F-7A92884151C7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09408" y="1011409"/>
            <a:ext cx="8159393" cy="514800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LEGISLAÇÃO aplicável </a:t>
            </a:r>
          </a:p>
          <a:p>
            <a:endParaRPr lang="pt-PT" dirty="0"/>
          </a:p>
          <a:p>
            <a:pPr algn="ctr"/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r>
              <a:rPr lang="pt-PT" dirty="0"/>
              <a:t>9</a:t>
            </a:r>
          </a:p>
          <a:p>
            <a:endParaRPr lang="pt-PT" dirty="0"/>
          </a:p>
        </p:txBody>
      </p:sp>
      <p:sp>
        <p:nvSpPr>
          <p:cNvPr id="26" name="Retângulo 25"/>
          <p:cNvSpPr/>
          <p:nvPr/>
        </p:nvSpPr>
        <p:spPr>
          <a:xfrm>
            <a:off x="712373" y="1610454"/>
            <a:ext cx="7953462" cy="464742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r>
              <a:rPr lang="pt-PT" sz="1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200" b="1" dirty="0">
                <a:solidFill>
                  <a:schemeClr val="accent1">
                    <a:lumMod val="50000"/>
                  </a:schemeClr>
                </a:solidFill>
              </a:rPr>
              <a:t>2025  - 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Regulamento n.º 719/2025 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-  </a:t>
            </a:r>
            <a:r>
              <a:rPr lang="pt-PT" sz="1400" b="1" cap="all" dirty="0">
                <a:solidFill>
                  <a:schemeClr val="accent1">
                    <a:lumMod val="50000"/>
                  </a:schemeClr>
                </a:solidFill>
              </a:rPr>
              <a:t>Normaliza condições de uso do fogo, licenciamento, </a:t>
            </a:r>
          </a:p>
          <a:p>
            <a:r>
              <a:rPr lang="pt-PT" sz="1400" b="1" cap="all" dirty="0">
                <a:solidFill>
                  <a:schemeClr val="accent1">
                    <a:lumMod val="50000"/>
                  </a:schemeClr>
                </a:solidFill>
              </a:rPr>
              <a:t> deveres de limpeza dos terrenos  e instrumentos sancionatórios  9 de junho de 2025 </a:t>
            </a:r>
          </a:p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r>
              <a:rPr lang="pt-PT" sz="1200" b="1" dirty="0">
                <a:solidFill>
                  <a:schemeClr val="accent1">
                    <a:lumMod val="50000"/>
                  </a:schemeClr>
                </a:solidFill>
              </a:rPr>
              <a:t> 2021  - 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  <a:hlinkClick r:id="rId4"/>
              </a:rPr>
              <a:t>Decreto-Lei n.º 82/2021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</a:rPr>
              <a:t>-  </a:t>
            </a:r>
            <a:r>
              <a:rPr lang="pt-PT" sz="1400" b="1" cap="all" dirty="0">
                <a:solidFill>
                  <a:schemeClr val="accent1">
                    <a:lumMod val="50000"/>
                  </a:schemeClr>
                </a:solidFill>
              </a:rPr>
              <a:t>Cria o  Sistema de Gestão Integrada de Fogos Rurais. Define tipos de fogo (queima, queimada,  fogo técnico), cria comissões e estrutura de decisão com normas gerais de prevenção e articulação institucional  13 de outubro de 2021</a:t>
            </a:r>
          </a:p>
          <a:p>
            <a:endParaRPr lang="pt-PT" sz="12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PT" sz="1200" b="1" dirty="0">
                <a:solidFill>
                  <a:schemeClr val="accent1">
                    <a:lumMod val="50000"/>
                  </a:schemeClr>
                </a:solidFill>
              </a:rPr>
              <a:t>2017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- 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  <a:hlinkClick r:id="rId5"/>
              </a:rPr>
              <a:t>Lei n.º 76/2017  </a:t>
            </a:r>
            <a:r>
              <a:rPr lang="pt-PT" sz="1400" b="1" cap="all" dirty="0">
                <a:solidFill>
                  <a:schemeClr val="accent1">
                    <a:lumMod val="50000"/>
                  </a:schemeClr>
                </a:solidFill>
              </a:rPr>
              <a:t>Cria o regime sancionatório específico: coimas por infrações, incluindo queimas ilegais. Disciplina contraordenações e coimas relacionadas com incêndios rurais. para particulares vão de 140 € a 5.000 €, empresas até 60.000 €  17 de agosto de 2017</a:t>
            </a:r>
          </a:p>
          <a:p>
            <a:endParaRPr lang="pt-PT" sz="1400" b="1" cap="all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PT" sz="1200" b="1" dirty="0">
                <a:solidFill>
                  <a:schemeClr val="accent1">
                    <a:lumMod val="50000"/>
                  </a:schemeClr>
                </a:solidFill>
              </a:rPr>
              <a:t>2014 -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  <a:hlinkClick r:id="rId6"/>
              </a:rPr>
              <a:t>Despacho n.º 7511/2014  </a:t>
            </a:r>
            <a:r>
              <a:rPr lang="pt-PT" sz="1400" b="1" cap="all" dirty="0">
                <a:solidFill>
                  <a:schemeClr val="accent1">
                    <a:lumMod val="50000"/>
                  </a:schemeClr>
                </a:solidFill>
              </a:rPr>
              <a:t>Regula o uso do fogo técnico no âmbito do SGIFR exigindo planeamento e execução por técnicos credenciados.  </a:t>
            </a:r>
          </a:p>
          <a:p>
            <a:endParaRPr lang="pt-PT" sz="1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PT" sz="1200" b="1" dirty="0">
                <a:solidFill>
                  <a:schemeClr val="accent1">
                    <a:lumMod val="50000"/>
                  </a:schemeClr>
                </a:solidFill>
              </a:rPr>
              <a:t>2013 - 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  <a:hlinkClick r:id="rId7"/>
              </a:rPr>
              <a:t>Lei n.º 75/2013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</a:rPr>
              <a:t>e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  <a:hlinkClick r:id="rId8"/>
              </a:rPr>
              <a:t>Lei n.º 73/2013  </a:t>
            </a:r>
            <a:r>
              <a:rPr lang="pt-PT" sz="1400" b="1" cap="all" dirty="0">
                <a:solidFill>
                  <a:schemeClr val="accent1">
                    <a:lumMod val="50000"/>
                  </a:schemeClr>
                </a:solidFill>
              </a:rPr>
              <a:t>Define as competências das autarquias locais na gestão do território, segurança contra incêndios e sistema de defesa da floresta</a:t>
            </a:r>
          </a:p>
          <a:p>
            <a:endParaRPr lang="pt-PT" sz="1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PT" sz="1200" b="1" dirty="0">
                <a:solidFill>
                  <a:schemeClr val="accent1">
                    <a:lumMod val="50000"/>
                  </a:schemeClr>
                </a:solidFill>
              </a:rPr>
              <a:t>2011 -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  <a:hlinkClick r:id="rId9"/>
              </a:rPr>
              <a:t>Lei n.º 56/2011  </a:t>
            </a:r>
            <a:r>
              <a:rPr lang="pt-PT" sz="1400" b="1" cap="all" dirty="0">
                <a:solidFill>
                  <a:schemeClr val="accent1">
                    <a:lumMod val="50000"/>
                  </a:schemeClr>
                </a:solidFill>
              </a:rPr>
              <a:t>Tipifica o crime de incêndio florestal por negligência ou intenção  </a:t>
            </a:r>
          </a:p>
          <a:p>
            <a:endParaRPr lang="pt-PT" sz="12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PT" sz="1200" b="1" dirty="0">
                <a:solidFill>
                  <a:schemeClr val="accent1">
                    <a:lumMod val="50000"/>
                  </a:schemeClr>
                </a:solidFill>
              </a:rPr>
              <a:t>2006 - </a:t>
            </a:r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sz="1200" b="1" dirty="0">
                <a:solidFill>
                  <a:schemeClr val="accent1">
                    <a:lumMod val="50000"/>
                  </a:schemeClr>
                </a:solidFill>
              </a:rPr>
              <a:t>(revisto) 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  <a:hlinkClick r:id="rId10"/>
              </a:rPr>
              <a:t>Decreto-Lei n.º 124/2006</a:t>
            </a:r>
            <a:r>
              <a:rPr lang="pt-PT" sz="1200" b="1" cap="all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pt-PT" sz="1400" b="1" cap="all" dirty="0">
                <a:solidFill>
                  <a:schemeClr val="accent1">
                    <a:lumMod val="50000"/>
                  </a:schemeClr>
                </a:solidFill>
              </a:rPr>
              <a:t>Define a defesa da floresta contra incêndios: gestão de combustíveis, uso do fogo, redes secundárias e fiscalização    28 de junho de 2006</a:t>
            </a:r>
          </a:p>
          <a:p>
            <a:endParaRPr lang="pt-PT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</p:spTree>
    <p:extLst>
      <p:ext uri="{BB962C8B-B14F-4D97-AF65-F5344CB8AC3E}">
        <p14:creationId xmlns:p14="http://schemas.microsoft.com/office/powerpoint/2010/main" val="3764019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5393-7210-41E0-BD65-12FF115E403A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pic>
        <p:nvPicPr>
          <p:cNvPr id="11" name="Imagem 10"/>
          <p:cNvPicPr/>
          <p:nvPr/>
        </p:nvPicPr>
        <p:blipFill rotWithShape="1">
          <a:blip r:embed="rId3"/>
          <a:srcRect l="55907" t="65638" r="10745" b="18189"/>
          <a:stretch/>
        </p:blipFill>
        <p:spPr bwMode="auto">
          <a:xfrm>
            <a:off x="1879017" y="1816006"/>
            <a:ext cx="5511799" cy="1461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50" y="3715118"/>
            <a:ext cx="7835900" cy="2324099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945269" y="1129290"/>
            <a:ext cx="7379293" cy="477054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pt-PT" sz="2500" b="1" cap="all" spc="17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Regras importantes</a:t>
            </a:r>
          </a:p>
        </p:txBody>
      </p:sp>
    </p:spTree>
    <p:extLst>
      <p:ext uri="{BB962C8B-B14F-4D97-AF65-F5344CB8AC3E}">
        <p14:creationId xmlns:p14="http://schemas.microsoft.com/office/powerpoint/2010/main" val="1461435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5393-7210-41E0-BD65-12FF115E403A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t="11546" b="2212"/>
          <a:stretch/>
        </p:blipFill>
        <p:spPr>
          <a:xfrm>
            <a:off x="1054100" y="1564705"/>
            <a:ext cx="7226300" cy="4766246"/>
          </a:xfrm>
          <a:prstGeom prst="rect">
            <a:avLst/>
          </a:prstGeom>
        </p:spPr>
      </p:pic>
      <p:sp>
        <p:nvSpPr>
          <p:cNvPr id="17" name="Retângulo 16"/>
          <p:cNvSpPr/>
          <p:nvPr/>
        </p:nvSpPr>
        <p:spPr>
          <a:xfrm>
            <a:off x="1384300" y="1166029"/>
            <a:ext cx="6667500" cy="430887"/>
          </a:xfrm>
          <a:prstGeom prst="rect">
            <a:avLst/>
          </a:prstGeom>
          <a:solidFill>
            <a:srgbClr val="0BA50B"/>
          </a:solidFill>
        </p:spPr>
        <p:txBody>
          <a:bodyPr wrap="square">
            <a:spAutoFit/>
          </a:bodyPr>
          <a:lstStyle/>
          <a:p>
            <a:pPr algn="ctr"/>
            <a:r>
              <a:rPr lang="pt-PT" sz="2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Quando o </a:t>
            </a:r>
            <a:r>
              <a:rPr lang="pt-PT" sz="2200" b="1" cap="all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pir</a:t>
            </a:r>
            <a:r>
              <a:rPr lang="pt-PT" sz="2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é REDUZIDO</a:t>
            </a:r>
            <a:endParaRPr lang="pt-PT" sz="22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248948" y="785345"/>
            <a:ext cx="6565111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ENTRE 1 DE JUNHO E 31 DE OUTUBRO DE 2025</a:t>
            </a:r>
          </a:p>
        </p:txBody>
      </p:sp>
    </p:spTree>
    <p:extLst>
      <p:ext uri="{BB962C8B-B14F-4D97-AF65-F5344CB8AC3E}">
        <p14:creationId xmlns:p14="http://schemas.microsoft.com/office/powerpoint/2010/main" val="868582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5393-7210-41E0-BD65-12FF115E403A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/>
          <a:srcRect t="10251"/>
          <a:stretch/>
        </p:blipFill>
        <p:spPr>
          <a:xfrm>
            <a:off x="1422654" y="1473200"/>
            <a:ext cx="6400546" cy="4960874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1248948" y="1013339"/>
            <a:ext cx="6713952" cy="430887"/>
          </a:xfrm>
          <a:prstGeom prst="rect">
            <a:avLst/>
          </a:prstGeom>
          <a:solidFill>
            <a:srgbClr val="FC8004"/>
          </a:solidFill>
        </p:spPr>
        <p:txBody>
          <a:bodyPr wrap="square">
            <a:spAutoFit/>
          </a:bodyPr>
          <a:lstStyle/>
          <a:p>
            <a:pPr algn="ctr"/>
            <a:r>
              <a:rPr lang="pt-PT" sz="2200" b="1" cap="all" dirty="0" smtClean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Quando o </a:t>
            </a:r>
            <a:r>
              <a:rPr lang="pt-PT" sz="2200" b="1" cap="all" dirty="0" err="1" smtClean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pir</a:t>
            </a:r>
            <a:r>
              <a:rPr lang="pt-PT" sz="2200" b="1" cap="all" dirty="0" smtClean="0">
                <a:ln w="22225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 é muito elevado ou máximo</a:t>
            </a:r>
            <a:endParaRPr lang="pt-PT" sz="2200" b="1" cap="all" dirty="0">
              <a:ln w="22225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822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5393-7210-41E0-BD65-12FF115E403A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t="7315"/>
          <a:stretch/>
        </p:blipFill>
        <p:spPr>
          <a:xfrm>
            <a:off x="1299748" y="1371599"/>
            <a:ext cx="6726652" cy="492125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400" y="983195"/>
            <a:ext cx="6642100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19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5393-7210-41E0-BD65-12FF115E403A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t="11270" b="4150"/>
          <a:stretch/>
        </p:blipFill>
        <p:spPr>
          <a:xfrm>
            <a:off x="628650" y="1663699"/>
            <a:ext cx="7886700" cy="4692651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1435101" y="1192013"/>
            <a:ext cx="6438900" cy="430887"/>
          </a:xfrm>
          <a:prstGeom prst="rect">
            <a:avLst/>
          </a:prstGeom>
          <a:solidFill>
            <a:srgbClr val="680000"/>
          </a:solidFill>
        </p:spPr>
        <p:txBody>
          <a:bodyPr wrap="square">
            <a:spAutoFit/>
          </a:bodyPr>
          <a:lstStyle/>
          <a:p>
            <a:pPr algn="ctr"/>
            <a:r>
              <a:rPr lang="pt-PT" sz="2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Quando o </a:t>
            </a:r>
            <a:r>
              <a:rPr lang="pt-PT" sz="2200" b="1" cap="all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pir</a:t>
            </a:r>
            <a:r>
              <a:rPr lang="pt-PT" sz="2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é muito elevado ou máximo</a:t>
            </a:r>
            <a:endParaRPr lang="pt-PT" sz="22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064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D5393-7210-41E0-BD65-12FF115E403A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t="15623" b="8369"/>
          <a:stretch/>
        </p:blipFill>
        <p:spPr>
          <a:xfrm>
            <a:off x="825499" y="1811255"/>
            <a:ext cx="7689851" cy="4272045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1248948" y="1317226"/>
            <a:ext cx="6853652" cy="430887"/>
          </a:xfrm>
          <a:prstGeom prst="rect">
            <a:avLst/>
          </a:prstGeom>
          <a:solidFill>
            <a:srgbClr val="680000"/>
          </a:solidFill>
        </p:spPr>
        <p:txBody>
          <a:bodyPr wrap="square">
            <a:spAutoFit/>
          </a:bodyPr>
          <a:lstStyle/>
          <a:p>
            <a:pPr algn="ctr"/>
            <a:r>
              <a:rPr lang="pt-PT" sz="2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Quando o </a:t>
            </a:r>
            <a:r>
              <a:rPr lang="pt-PT" sz="2200" b="1" cap="all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pir</a:t>
            </a:r>
            <a:r>
              <a:rPr lang="pt-PT" sz="2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</a:rPr>
              <a:t> é muito elevado ou máximo</a:t>
            </a:r>
            <a:endParaRPr lang="pt-PT" sz="22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304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635B-A2FF-4778-99A1-6D8251F313AE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10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2091740" y="2033013"/>
            <a:ext cx="52990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Como </a:t>
            </a:r>
            <a:r>
              <a:rPr lang="pt-PT" sz="3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realizar uma fogueira ou a </a:t>
            </a:r>
            <a:endParaRPr lang="pt-PT" sz="32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pt-PT" sz="3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pt-PT" sz="32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queima</a:t>
            </a:r>
          </a:p>
          <a:p>
            <a:pPr algn="ctr"/>
            <a:r>
              <a:rPr lang="pt-PT" sz="32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De sobrantes de forma segura ?</a:t>
            </a:r>
            <a:endParaRPr lang="pt-PT" sz="32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8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66BD5-B2F3-43F4-9FA2-B80F1CEE5911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/>
          <a:srcRect b="3631"/>
          <a:stretch/>
        </p:blipFill>
        <p:spPr>
          <a:xfrm>
            <a:off x="749300" y="1172835"/>
            <a:ext cx="7766050" cy="5145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580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2817F-4865-49FD-9EF1-1607CC5DC407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926691" y="1718703"/>
            <a:ext cx="7507109" cy="39703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pt-PT" sz="16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Antes de efetuar qualquer queima dos sobrantes agroflorestais</a:t>
            </a:r>
          </a:p>
          <a:p>
            <a:pPr algn="ctr"/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consulte sempre as normas técnicas de segurança para fazer o uso do fogo corretamente</a:t>
            </a:r>
            <a:r>
              <a:rPr lang="pt-PT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clicando nos links abaixo</a:t>
            </a:r>
          </a:p>
          <a:p>
            <a:pPr algn="ctr"/>
            <a:endParaRPr lang="pt-P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t-PT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1400" b="1" cap="all" dirty="0">
                <a:hlinkClick r:id="rId3"/>
              </a:rPr>
              <a:t>Manual Prático  Sistema de Registo  “Queimas e Queimadas”    </a:t>
            </a:r>
            <a:endParaRPr lang="pt-PT" sz="1400" b="1" cap="all" dirty="0">
              <a:hlinkClick r:id="rId4"/>
            </a:endParaRPr>
          </a:p>
          <a:p>
            <a:pPr algn="ctr"/>
            <a:endParaRPr lang="pt-PT" sz="1200" b="1" cap="all" dirty="0">
              <a:hlinkClick r:id="rId4"/>
            </a:endParaRPr>
          </a:p>
          <a:p>
            <a:pPr algn="ctr"/>
            <a:r>
              <a:rPr lang="pt-PT" sz="1400" b="1" cap="all" dirty="0">
                <a:hlinkClick r:id="rId4"/>
              </a:rPr>
              <a:t>como fazer uma queima de amontoados em segurança</a:t>
            </a:r>
            <a:r>
              <a:rPr lang="pt-PT" sz="1400" b="1" cap="all" dirty="0"/>
              <a:t>    </a:t>
            </a:r>
          </a:p>
          <a:p>
            <a:pPr algn="ctr"/>
            <a:endParaRPr lang="pt-PT" sz="1200" b="1" dirty="0"/>
          </a:p>
          <a:p>
            <a:pPr algn="ctr"/>
            <a:r>
              <a:rPr lang="pt-PT" sz="1400" b="1" cap="all" dirty="0">
                <a:hlinkClick r:id="rId5"/>
              </a:rPr>
              <a:t>Se há risco, NÃO arrisque !</a:t>
            </a:r>
          </a:p>
          <a:p>
            <a:pPr algn="ctr"/>
            <a:r>
              <a:rPr lang="pt-PT" sz="1400" b="1" cap="all" dirty="0">
                <a:hlinkClick r:id="rId5"/>
              </a:rPr>
              <a:t>perigo de incêndio rural «MUITO ELEVADO» ou «MÁXIMO </a:t>
            </a:r>
            <a:r>
              <a:rPr lang="pt-PT" sz="1400" dirty="0"/>
              <a:t> </a:t>
            </a:r>
          </a:p>
          <a:p>
            <a:pPr algn="ctr"/>
            <a:endParaRPr lang="pt-PT" sz="1600" cap="all" dirty="0"/>
          </a:p>
          <a:p>
            <a:pPr algn="ctr"/>
            <a:r>
              <a:rPr lang="pt-PT" sz="1400" b="1" cap="all" dirty="0">
                <a:hlinkClick r:id="rId6"/>
              </a:rPr>
              <a:t>Guia de Apoio  </a:t>
            </a:r>
            <a:r>
              <a:rPr lang="pt-PT" sz="1400" b="1" dirty="0">
                <a:hlinkClick r:id="rId6"/>
              </a:rPr>
              <a:t> </a:t>
            </a:r>
            <a:r>
              <a:rPr lang="pt-PT" sz="1400" b="1" cap="all" dirty="0">
                <a:hlinkClick r:id="rId6"/>
              </a:rPr>
              <a:t>Aldeia Segura  Pessoas Seguras</a:t>
            </a:r>
            <a:endParaRPr lang="pt-PT" sz="1400" b="1" cap="all" dirty="0"/>
          </a:p>
          <a:p>
            <a:pPr algn="ctr"/>
            <a:r>
              <a:rPr lang="pt-PT" sz="1400" b="1" cap="all" dirty="0">
                <a:hlinkClick r:id="rId7"/>
              </a:rPr>
              <a:t>Vídeos PORTUGAL CHAMA   Queimas e Queimadas no verão</a:t>
            </a:r>
            <a:endParaRPr lang="pt-PT" sz="1400" b="1" cap="all" dirty="0"/>
          </a:p>
          <a:p>
            <a:pPr algn="ctr"/>
            <a:endParaRPr lang="pt-PT" sz="1400" b="1" cap="all" dirty="0"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pt-PT" sz="1400" b="1" cap="all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990600" y="1183655"/>
            <a:ext cx="7379293" cy="5232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/>
            <a:r>
              <a:rPr lang="pt-PT" sz="2800" b="1" cap="all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Outros recursos disponíveis</a:t>
            </a:r>
            <a:endParaRPr lang="pt-PT" sz="28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766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ção da Data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E635B-A2FF-4778-99A1-6D8251F313AE}" type="datetime1">
              <a:rPr lang="pt-PT" smtClean="0"/>
              <a:t>28/08/2025</a:t>
            </a:fld>
            <a:endParaRPr lang="en-US" dirty="0"/>
          </a:p>
        </p:txBody>
      </p:sp>
      <p:sp>
        <p:nvSpPr>
          <p:cNvPr id="15" name="Marcador de Posição do Rodapé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13</a:t>
            </a:fld>
            <a:r>
              <a:rPr lang="en-US" dirty="0"/>
              <a:t> 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28650" y="349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pt-PT" altLang="pt-P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t-PT" altLang="pt-P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978024" y="1880613"/>
            <a:ext cx="52990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Como </a:t>
            </a:r>
          </a:p>
          <a:p>
            <a:pPr algn="ctr"/>
            <a:r>
              <a:rPr lang="pt-PT" sz="32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Registar a queima</a:t>
            </a:r>
          </a:p>
          <a:p>
            <a:pPr algn="ctr"/>
            <a:r>
              <a:rPr lang="pt-PT" sz="32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no Sistema de Gestão de Incêndios Rurais “Queimas e Queimadas” ?</a:t>
            </a:r>
          </a:p>
        </p:txBody>
      </p:sp>
    </p:spTree>
    <p:extLst>
      <p:ext uri="{BB962C8B-B14F-4D97-AF65-F5344CB8AC3E}">
        <p14:creationId xmlns:p14="http://schemas.microsoft.com/office/powerpoint/2010/main" val="585111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667" t="11757" r="14470" b="6298"/>
          <a:stretch/>
        </p:blipFill>
        <p:spPr>
          <a:xfrm>
            <a:off x="753585" y="1931007"/>
            <a:ext cx="6495317" cy="4249973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47381" y="1029223"/>
            <a:ext cx="7469579" cy="858774"/>
          </a:xfrm>
        </p:spPr>
        <p:txBody>
          <a:bodyPr>
            <a:normAutofit fontScale="90000"/>
          </a:bodyPr>
          <a:lstStyle/>
          <a:p>
            <a:pPr algn="ctr" defTabSz="457200"/>
            <a:r>
              <a:rPr lang="pt-PT" sz="28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Aceda ao Sistema de Registo </a:t>
            </a:r>
            <a:br>
              <a:rPr lang="pt-PT" sz="28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pt-PT" sz="28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  <a:hlinkClick r:id="rId4"/>
              </a:rPr>
              <a:t>QUEIMAS E QUEIMADAS </a:t>
            </a:r>
            <a:r>
              <a:rPr lang="pt-PT" sz="28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pt-PT" sz="28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sz="28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139A1-FE8F-44BB-87B6-62F04A0A4FD6}" type="datetime1">
              <a:rPr lang="pt-PT" smtClean="0"/>
              <a:t>28/08/2025</a:t>
            </a:fld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13" name="Marcador de Posição do Número do Diapositivo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14</a:t>
            </a:fld>
            <a:r>
              <a:rPr lang="en-US" dirty="0"/>
              <a:t>/21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354202" y="4164975"/>
            <a:ext cx="1408798" cy="1786007"/>
          </a:xfrm>
          <a:prstGeom prst="rect">
            <a:avLst/>
          </a:prstGeom>
          <a:solidFill>
            <a:srgbClr val="FFFF00">
              <a:alpha val="49000"/>
            </a:srgbClr>
          </a:solidFill>
          <a:ln w="41275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1800" dirty="0">
                <a:solidFill>
                  <a:schemeClr val="accent1">
                    <a:lumMod val="50000"/>
                  </a:schemeClr>
                </a:solidFill>
              </a:rPr>
              <a:t>clique em </a:t>
            </a:r>
            <a:r>
              <a:rPr lang="pt-PT" sz="1800" b="1" dirty="0">
                <a:solidFill>
                  <a:schemeClr val="accent1">
                    <a:lumMod val="50000"/>
                  </a:schemeClr>
                </a:solidFill>
              </a:rPr>
              <a:t>aceda aqui</a:t>
            </a:r>
            <a:r>
              <a:rPr lang="pt-PT" sz="1800" dirty="0">
                <a:solidFill>
                  <a:schemeClr val="accent1">
                    <a:lumMod val="50000"/>
                  </a:schemeClr>
                </a:solidFill>
              </a:rPr>
              <a:t> para iniciar o processo </a:t>
            </a:r>
          </a:p>
          <a:p>
            <a:pPr mar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t-PT" sz="1800" dirty="0">
                <a:solidFill>
                  <a:schemeClr val="accent1">
                    <a:lumMod val="50000"/>
                  </a:schemeClr>
                </a:solidFill>
              </a:rPr>
              <a:t>de registo da queima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-1515333" y="1149199"/>
            <a:ext cx="7533565" cy="8355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4857946" y="4896330"/>
            <a:ext cx="1160286" cy="699247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Marcador de Posição de Conteúdo 1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83" t="13516" r="54500" b="25615"/>
          <a:stretch/>
        </p:blipFill>
        <p:spPr>
          <a:xfrm>
            <a:off x="1066800" y="1815291"/>
            <a:ext cx="5630547" cy="423151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35871" y="1069996"/>
            <a:ext cx="6385369" cy="612000"/>
          </a:xfrm>
        </p:spPr>
        <p:txBody>
          <a:bodyPr>
            <a:normAutofit fontScale="90000"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Para Novo Utilizador do sistema de registo</a:t>
            </a:r>
          </a:p>
        </p:txBody>
      </p:sp>
      <p:sp>
        <p:nvSpPr>
          <p:cNvPr id="8" name="Marcador de Posição de Conteúdo 7"/>
          <p:cNvSpPr>
            <a:spLocks noGrp="1"/>
          </p:cNvSpPr>
          <p:nvPr>
            <p:ph idx="1"/>
          </p:nvPr>
        </p:nvSpPr>
        <p:spPr>
          <a:xfrm>
            <a:off x="6969065" y="2861666"/>
            <a:ext cx="1504397" cy="3062420"/>
          </a:xfrm>
          <a:solidFill>
            <a:srgbClr val="FFFF00">
              <a:alpha val="52000"/>
            </a:srgbClr>
          </a:solidFill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pt-PT" sz="7200" dirty="0">
                <a:solidFill>
                  <a:srgbClr val="0E1FC2"/>
                </a:solidFill>
              </a:rPr>
              <a:t> </a:t>
            </a:r>
            <a:r>
              <a:rPr lang="pt-PT" sz="7200" dirty="0">
                <a:solidFill>
                  <a:schemeClr val="accent1">
                    <a:lumMod val="50000"/>
                  </a:schemeClr>
                </a:solidFill>
              </a:rPr>
              <a:t>clique em </a:t>
            </a:r>
            <a:r>
              <a:rPr lang="pt-PT" sz="7200" b="1" dirty="0">
                <a:solidFill>
                  <a:schemeClr val="accent1">
                    <a:lumMod val="50000"/>
                  </a:schemeClr>
                </a:solidFill>
              </a:rPr>
              <a:t>registar novo utilizador</a:t>
            </a:r>
            <a:r>
              <a:rPr lang="pt-PT" sz="7200" dirty="0">
                <a:solidFill>
                  <a:schemeClr val="accent1">
                    <a:lumMod val="50000"/>
                  </a:schemeClr>
                </a:solidFill>
              </a:rPr>
              <a:t> e preencha o formulário corretamente com os dados  pessoais do usuário /operador do fogo</a:t>
            </a:r>
            <a:endParaRPr lang="pt-PT" dirty="0"/>
          </a:p>
          <a:p>
            <a:pPr marL="0" indent="0" algn="r">
              <a:buNone/>
            </a:pPr>
            <a:r>
              <a:rPr lang="pt-PT" dirty="0"/>
              <a:t>  </a:t>
            </a:r>
          </a:p>
          <a:p>
            <a:pPr marL="0" indent="0" algn="r">
              <a:buNone/>
            </a:pPr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E65F1-58A8-4B4F-834C-CC55C413FF75}" type="datetime1">
              <a:rPr lang="pt-PT" smtClean="0"/>
              <a:t>28/08/2025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15</a:t>
            </a:fld>
            <a:r>
              <a:rPr lang="en-US" dirty="0"/>
              <a:t>/ 21</a:t>
            </a:r>
          </a:p>
          <a:p>
            <a:endParaRPr lang="en-US" dirty="0"/>
          </a:p>
        </p:txBody>
      </p:sp>
      <p:sp>
        <p:nvSpPr>
          <p:cNvPr id="11" name="Marcador de Posição de Conteúdo 7"/>
          <p:cNvSpPr txBox="1">
            <a:spLocks/>
          </p:cNvSpPr>
          <p:nvPr/>
        </p:nvSpPr>
        <p:spPr>
          <a:xfrm>
            <a:off x="6549040" y="3765932"/>
            <a:ext cx="2108296" cy="186078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endParaRPr lang="pt-PT" b="1" dirty="0">
              <a:solidFill>
                <a:srgbClr val="0E1FC2"/>
              </a:solidFill>
            </a:endParaRPr>
          </a:p>
          <a:p>
            <a:pPr marL="0" indent="0" algn="r">
              <a:buFont typeface="Arial" panose="020B0604020202020204" pitchFamily="34" charset="0"/>
              <a:buNone/>
            </a:pPr>
            <a:endParaRPr lang="pt-PT" dirty="0">
              <a:solidFill>
                <a:srgbClr val="0E1FC2"/>
              </a:solidFill>
            </a:endParaRPr>
          </a:p>
          <a:p>
            <a:pPr marL="0" indent="0" algn="r">
              <a:buFont typeface="Arial" panose="020B0604020202020204" pitchFamily="34" charset="0"/>
              <a:buNone/>
            </a:pPr>
            <a:endParaRPr lang="pt-PT" dirty="0">
              <a:solidFill>
                <a:srgbClr val="0E1FC2"/>
              </a:solidFill>
            </a:endParaRPr>
          </a:p>
          <a:p>
            <a:pPr marL="0" indent="0" algn="r">
              <a:buFont typeface="Arial" panose="020B0604020202020204" pitchFamily="34" charset="0"/>
              <a:buNone/>
            </a:pPr>
            <a:r>
              <a:rPr lang="pt-PT" dirty="0">
                <a:solidFill>
                  <a:srgbClr val="0E1FC2"/>
                </a:solidFill>
              </a:rPr>
              <a:t>  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pt-PT" dirty="0">
              <a:solidFill>
                <a:srgbClr val="0E1FC2"/>
              </a:solidFill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5363556" y="3656375"/>
            <a:ext cx="1236072" cy="598764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</p:spTree>
    <p:extLst>
      <p:ext uri="{BB962C8B-B14F-4D97-AF65-F5344CB8AC3E}">
        <p14:creationId xmlns:p14="http://schemas.microsoft.com/office/powerpoint/2010/main" val="2772615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Marcador de Posição de Conteúdo 1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83" t="13516" r="54500" b="25615"/>
          <a:stretch/>
        </p:blipFill>
        <p:spPr>
          <a:xfrm>
            <a:off x="1093347" y="1642483"/>
            <a:ext cx="5137565" cy="4351338"/>
          </a:xfrm>
          <a:prstGeom prst="rect">
            <a:avLst/>
          </a:prstGeom>
        </p:spPr>
      </p:pic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3217-AE54-4CEE-8B73-4D86DB65D2F3}" type="datetime1">
              <a:rPr lang="pt-PT" smtClean="0"/>
              <a:t>28/08/2025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16</a:t>
            </a:fld>
            <a:r>
              <a:rPr lang="en-US" dirty="0"/>
              <a:t>/ 21</a:t>
            </a:r>
          </a:p>
          <a:p>
            <a:endParaRPr lang="en-US" dirty="0"/>
          </a:p>
        </p:txBody>
      </p:sp>
      <p:sp>
        <p:nvSpPr>
          <p:cNvPr id="8" name="Retângulo 7"/>
          <p:cNvSpPr/>
          <p:nvPr/>
        </p:nvSpPr>
        <p:spPr>
          <a:xfrm>
            <a:off x="6835918" y="2674575"/>
            <a:ext cx="1770908" cy="1754326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introduza o</a:t>
            </a:r>
            <a:br>
              <a:rPr lang="pt-PT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NIF e senha de acesso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do utilizador e, de seguida, clique em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2º passo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2611762" y="3665407"/>
            <a:ext cx="1703320" cy="445865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Oval 19"/>
          <p:cNvSpPr/>
          <p:nvPr/>
        </p:nvSpPr>
        <p:spPr>
          <a:xfrm>
            <a:off x="1093347" y="4960306"/>
            <a:ext cx="1935603" cy="392630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Oval 20"/>
          <p:cNvSpPr/>
          <p:nvPr/>
        </p:nvSpPr>
        <p:spPr>
          <a:xfrm>
            <a:off x="2611762" y="4292537"/>
            <a:ext cx="1519769" cy="332124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-391686" y="758784"/>
            <a:ext cx="6155472" cy="1110306"/>
          </a:xfrm>
        </p:spPr>
        <p:txBody>
          <a:bodyPr>
            <a:normAutofit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Registo da queima</a:t>
            </a:r>
            <a:endParaRPr sz="25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91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Posição de Conteúdo 10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3849" t="12623" r="37806" b="24009"/>
          <a:stretch/>
        </p:blipFill>
        <p:spPr>
          <a:xfrm>
            <a:off x="664218" y="1598029"/>
            <a:ext cx="5812519" cy="39455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4307" y="652807"/>
            <a:ext cx="6155472" cy="1110306"/>
          </a:xfrm>
        </p:spPr>
        <p:txBody>
          <a:bodyPr>
            <a:normAutofit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Registo da queima</a:t>
            </a:r>
            <a:endParaRPr sz="25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8147-3538-41C2-BE82-677FAA46A79C}" type="datetime1">
              <a:rPr lang="pt-PT" smtClean="0"/>
              <a:t>28/08/2025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17</a:t>
            </a:fld>
            <a:r>
              <a:rPr lang="en-US" dirty="0"/>
              <a:t>/ 21</a:t>
            </a:r>
          </a:p>
          <a:p>
            <a:endParaRPr lang="en-US" dirty="0"/>
          </a:p>
        </p:txBody>
      </p:sp>
      <p:sp>
        <p:nvSpPr>
          <p:cNvPr id="7" name="Retângulo 6"/>
          <p:cNvSpPr/>
          <p:nvPr/>
        </p:nvSpPr>
        <p:spPr>
          <a:xfrm>
            <a:off x="6450470" y="1943314"/>
            <a:ext cx="2188046" cy="1477328"/>
          </a:xfrm>
          <a:prstGeom prst="rect">
            <a:avLst/>
          </a:prstGeom>
          <a:solidFill>
            <a:srgbClr val="FFFF00">
              <a:alpha val="48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Selecione 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sim ou não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se a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queima tem ou não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acompanhamento técnico</a:t>
            </a:r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503004" y="3536615"/>
            <a:ext cx="2145696" cy="1569660"/>
          </a:xfrm>
          <a:prstGeom prst="rect">
            <a:avLst/>
          </a:prstGeom>
          <a:solidFill>
            <a:srgbClr val="FFFF00">
              <a:alpha val="38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selecione o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tipo </a:t>
            </a:r>
          </a:p>
          <a:p>
            <a:pPr algn="ctr"/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de  sobrantes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que vai queimar e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data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pretendida para queimar</a:t>
            </a:r>
          </a:p>
        </p:txBody>
      </p:sp>
      <p:sp>
        <p:nvSpPr>
          <p:cNvPr id="10" name="Retângulo 9"/>
          <p:cNvSpPr/>
          <p:nvPr/>
        </p:nvSpPr>
        <p:spPr>
          <a:xfrm>
            <a:off x="6503004" y="5209655"/>
            <a:ext cx="2155880" cy="923330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clique no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3º passo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para prosseguir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o registo</a:t>
            </a: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4012817" y="1321030"/>
            <a:ext cx="14953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(continuação)</a:t>
            </a:r>
          </a:p>
        </p:txBody>
      </p:sp>
      <p:sp>
        <p:nvSpPr>
          <p:cNvPr id="28" name="Oval 27"/>
          <p:cNvSpPr/>
          <p:nvPr/>
        </p:nvSpPr>
        <p:spPr>
          <a:xfrm>
            <a:off x="1814476" y="3784602"/>
            <a:ext cx="1106524" cy="275130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Oval 28"/>
          <p:cNvSpPr/>
          <p:nvPr/>
        </p:nvSpPr>
        <p:spPr>
          <a:xfrm>
            <a:off x="1814476" y="4264394"/>
            <a:ext cx="4635994" cy="342267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Oval 29"/>
          <p:cNvSpPr/>
          <p:nvPr/>
        </p:nvSpPr>
        <p:spPr>
          <a:xfrm>
            <a:off x="664218" y="5199980"/>
            <a:ext cx="808982" cy="342267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ção de Conteúd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36" t="12150" r="64746" b="41608"/>
          <a:stretch/>
        </p:blipFill>
        <p:spPr>
          <a:xfrm>
            <a:off x="1219322" y="1763113"/>
            <a:ext cx="4917201" cy="3951888"/>
          </a:xfrm>
          <a:prstGeom prst="rect">
            <a:avLst/>
          </a:prstGeom>
        </p:spPr>
      </p:pic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3C656-3F27-433C-91D6-F2956E602053}" type="datetime1">
              <a:rPr lang="pt-PT" smtClean="0"/>
              <a:t>28/08/2025</a:t>
            </a:fld>
            <a:endParaRPr lang="en-US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18</a:t>
            </a:fld>
            <a:r>
              <a:rPr lang="en-US" dirty="0"/>
              <a:t>/ 21</a:t>
            </a:r>
          </a:p>
          <a:p>
            <a:endParaRPr lang="en-US" dirty="0"/>
          </a:p>
        </p:txBody>
      </p:sp>
      <p:sp>
        <p:nvSpPr>
          <p:cNvPr id="10" name="Retângulo 9"/>
          <p:cNvSpPr/>
          <p:nvPr/>
        </p:nvSpPr>
        <p:spPr>
          <a:xfrm>
            <a:off x="6457950" y="4301452"/>
            <a:ext cx="1721815" cy="1754326"/>
          </a:xfrm>
          <a:prstGeom prst="rect">
            <a:avLst/>
          </a:prstGeom>
          <a:solidFill>
            <a:srgbClr val="FFFF00">
              <a:alpha val="48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clique em  </a:t>
            </a:r>
          </a:p>
          <a:p>
            <a:pPr algn="ctr"/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 abrir mapa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para indicar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o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local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onde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vai realizar a queima </a:t>
            </a: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4" name="Oval 13"/>
          <p:cNvSpPr/>
          <p:nvPr/>
        </p:nvSpPr>
        <p:spPr>
          <a:xfrm>
            <a:off x="4844607" y="4686579"/>
            <a:ext cx="968420" cy="342267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-94307" y="652807"/>
            <a:ext cx="6155472" cy="1110306"/>
          </a:xfrm>
        </p:spPr>
        <p:txBody>
          <a:bodyPr>
            <a:normAutofit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Registo da queima</a:t>
            </a:r>
            <a:endParaRPr sz="25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4054236" y="1321030"/>
            <a:ext cx="14953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(continuação)</a:t>
            </a:r>
          </a:p>
        </p:txBody>
      </p:sp>
    </p:spTree>
    <p:extLst>
      <p:ext uri="{BB962C8B-B14F-4D97-AF65-F5344CB8AC3E}">
        <p14:creationId xmlns:p14="http://schemas.microsoft.com/office/powerpoint/2010/main" val="2053180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Posição de Conteúdo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599" t="7122" r="11122" b="24719"/>
          <a:stretch/>
        </p:blipFill>
        <p:spPr>
          <a:xfrm>
            <a:off x="707642" y="2204166"/>
            <a:ext cx="6610350" cy="3879160"/>
          </a:xfrm>
          <a:prstGeom prst="rect">
            <a:avLst/>
          </a:prstGeom>
        </p:spPr>
      </p:pic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A748-BFCB-4524-A12D-33163BAF4624}" type="datetime1">
              <a:rPr lang="pt-PT" smtClean="0"/>
              <a:t>28/08/2025</a:t>
            </a:fld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19</a:t>
            </a:fld>
            <a:r>
              <a:rPr lang="en-US" dirty="0"/>
              <a:t>/21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059033" y="1659025"/>
            <a:ext cx="3939834" cy="612000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digite a rua ou o código postal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do local da queima e clique na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lupa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pt-PT" sz="2400" dirty="0">
              <a:solidFill>
                <a:srgbClr val="0E1FC2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390816" y="2878783"/>
            <a:ext cx="1480560" cy="1754326"/>
          </a:xfrm>
          <a:prstGeom prst="rect">
            <a:avLst/>
          </a:prstGeom>
          <a:solidFill>
            <a:srgbClr val="FFFF00">
              <a:alpha val="43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arraste o localizador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(bolinha azul)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para o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local exato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da queima 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6231883" y="5159996"/>
            <a:ext cx="1908000" cy="923330"/>
          </a:xfrm>
          <a:prstGeom prst="rect">
            <a:avLst/>
          </a:prstGeom>
          <a:solidFill>
            <a:srgbClr val="FFFF00">
              <a:alpha val="56000"/>
            </a:srgbClr>
          </a:solidFill>
        </p:spPr>
        <p:txBody>
          <a:bodyPr wrap="square">
            <a:spAutoFit/>
          </a:bodyPr>
          <a:lstStyle/>
          <a:p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clique  em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aceitar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para continuar o registo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-94307" y="652807"/>
            <a:ext cx="6155472" cy="1110306"/>
          </a:xfrm>
        </p:spPr>
        <p:txBody>
          <a:bodyPr>
            <a:normAutofit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Registo da queima</a:t>
            </a:r>
            <a:endParaRPr sz="25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4012817" y="1321030"/>
            <a:ext cx="14953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(continuação)</a:t>
            </a:r>
          </a:p>
        </p:txBody>
      </p:sp>
      <p:sp>
        <p:nvSpPr>
          <p:cNvPr id="22" name="Oval 21"/>
          <p:cNvSpPr/>
          <p:nvPr/>
        </p:nvSpPr>
        <p:spPr>
          <a:xfrm>
            <a:off x="499825" y="2692442"/>
            <a:ext cx="3284775" cy="439867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/>
          <p:cNvSpPr/>
          <p:nvPr/>
        </p:nvSpPr>
        <p:spPr>
          <a:xfrm>
            <a:off x="6061165" y="4533370"/>
            <a:ext cx="582297" cy="439867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Oval 24"/>
          <p:cNvSpPr/>
          <p:nvPr/>
        </p:nvSpPr>
        <p:spPr>
          <a:xfrm>
            <a:off x="5208618" y="4231226"/>
            <a:ext cx="351952" cy="439867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8288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71" t="12510" r="67775" b="35740"/>
          <a:stretch/>
        </p:blipFill>
        <p:spPr>
          <a:xfrm>
            <a:off x="848600" y="1786280"/>
            <a:ext cx="4323928" cy="4143979"/>
          </a:xfrm>
          <a:prstGeom prst="rect">
            <a:avLst/>
          </a:prstGeom>
        </p:spPr>
      </p:pic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C84A8-6591-4820-8B10-201EC6F4611B}" type="datetime1">
              <a:rPr lang="pt-PT" smtClean="0"/>
              <a:t>28/08/2025</a:t>
            </a:fld>
            <a:endParaRPr lang="en-US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20</a:t>
            </a:fld>
            <a:r>
              <a:rPr lang="en-US" dirty="0"/>
              <a:t>/21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6474998" y="4865128"/>
            <a:ext cx="2936404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pt-PT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6060262" y="1948151"/>
            <a:ext cx="2410639" cy="923330"/>
          </a:xfrm>
          <a:prstGeom prst="rect">
            <a:avLst/>
          </a:prstGeom>
          <a:solidFill>
            <a:srgbClr val="FFFF00">
              <a:alpha val="54000"/>
            </a:srgbClr>
          </a:solidFill>
        </p:spPr>
        <p:txBody>
          <a:bodyPr wrap="square">
            <a:spAutoFit/>
          </a:bodyPr>
          <a:lstStyle/>
          <a:p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clique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em adicionar </a:t>
            </a:r>
          </a:p>
          <a:p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para finalizar o registo da queima </a:t>
            </a:r>
            <a:endParaRPr lang="pt-PT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-95210" y="864535"/>
            <a:ext cx="6155472" cy="1110306"/>
          </a:xfrm>
        </p:spPr>
        <p:txBody>
          <a:bodyPr>
            <a:normAutofit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Registo da queima</a:t>
            </a:r>
            <a:endParaRPr sz="25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131600" y="5485759"/>
            <a:ext cx="1119600" cy="444500"/>
          </a:xfrm>
          <a:prstGeom prst="ellipse">
            <a:avLst/>
          </a:prstGeom>
          <a:solidFill>
            <a:srgbClr val="FFFF00">
              <a:alpha val="46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20"/>
          <p:cNvSpPr/>
          <p:nvPr/>
        </p:nvSpPr>
        <p:spPr>
          <a:xfrm>
            <a:off x="5594350" y="3433967"/>
            <a:ext cx="2921000" cy="2862322"/>
          </a:xfrm>
          <a:prstGeom prst="rect">
            <a:avLst/>
          </a:prstGeom>
          <a:solidFill>
            <a:schemeClr val="accent2">
              <a:lumMod val="60000"/>
              <a:lumOff val="40000"/>
              <a:alpha val="5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IMPORTATE !</a:t>
            </a:r>
          </a:p>
          <a:p>
            <a:pPr algn="ctr"/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Os comprovativos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que recebe por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SMS no telemóvel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e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relatório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no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endereço de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email,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servem de prova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do registo.</a:t>
            </a:r>
          </a:p>
          <a:p>
            <a:pPr algn="ctr"/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Deve mante-los até terminar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de queima para evidenciar caso a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GNR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o solicite.</a:t>
            </a:r>
          </a:p>
          <a:p>
            <a:pPr algn="ctr"/>
            <a:endParaRPr lang="pt-PT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35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778" y="695223"/>
            <a:ext cx="6438448" cy="1325563"/>
          </a:xfrm>
        </p:spPr>
        <p:txBody>
          <a:bodyPr>
            <a:normAutofit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Recuperar senha de acesso</a:t>
            </a:r>
            <a:endParaRPr sz="25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8D663-8FF8-48CD-A539-4B17702CFE68}" type="datetime1">
              <a:rPr lang="pt-PT" smtClean="0"/>
              <a:t>28/08/2025</a:t>
            </a:fld>
            <a:endParaRPr lang="en-US"/>
          </a:p>
        </p:txBody>
      </p:sp>
      <p:sp>
        <p:nvSpPr>
          <p:cNvPr id="11" name="Marcador de Posição do Rodap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12" name="Marcador de Posição do Número do Diapositivo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21</a:t>
            </a:fld>
            <a:r>
              <a:rPr lang="en-US" dirty="0"/>
              <a:t>/ 21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7765" t="24431" r="28275" b="16713"/>
          <a:stretch/>
        </p:blipFill>
        <p:spPr>
          <a:xfrm>
            <a:off x="1150061" y="1727335"/>
            <a:ext cx="6336589" cy="4319566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6457950" y="2817481"/>
            <a:ext cx="1702391" cy="1846659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1300" dirty="0">
                <a:solidFill>
                  <a:srgbClr val="0E1FC2"/>
                </a:solidFill>
              </a:rPr>
              <a:t> </a:t>
            </a:r>
            <a:r>
              <a:rPr lang="pt-PT" sz="2400" dirty="0">
                <a:solidFill>
                  <a:srgbClr val="0E1FC2"/>
                </a:solidFill>
              </a:rPr>
              <a:t> 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clique em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entrar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para proceder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à recuperação </a:t>
            </a:r>
          </a:p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da senha de acesso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7" name="Oval 16"/>
          <p:cNvSpPr/>
          <p:nvPr/>
        </p:nvSpPr>
        <p:spPr>
          <a:xfrm>
            <a:off x="6668237" y="1642812"/>
            <a:ext cx="968420" cy="691628"/>
          </a:xfrm>
          <a:prstGeom prst="ellipse">
            <a:avLst/>
          </a:prstGeom>
          <a:solidFill>
            <a:srgbClr val="FFFF00">
              <a:alpha val="40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5824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351" t="41126" r="19834" b="7612"/>
          <a:stretch/>
        </p:blipFill>
        <p:spPr>
          <a:xfrm>
            <a:off x="1111986" y="2002100"/>
            <a:ext cx="7230678" cy="3747578"/>
          </a:xfrm>
          <a:prstGeom prst="rect">
            <a:avLst/>
          </a:prstGeom>
        </p:spPr>
      </p:pic>
      <p:sp>
        <p:nvSpPr>
          <p:cNvPr id="6" name="Marcador de Posição da Data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0D92E-73C0-4017-9F52-4644DBEAB7B5}" type="datetime1">
              <a:rPr lang="pt-PT" smtClean="0"/>
              <a:t>28/08/2025</a:t>
            </a:fld>
            <a:endParaRPr lang="en-US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13" name="Marcador de Posição do Número do Diapositivo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22</a:t>
            </a:fld>
            <a:r>
              <a:rPr lang="en-US" dirty="0"/>
              <a:t>/ 21</a:t>
            </a:r>
          </a:p>
        </p:txBody>
      </p:sp>
      <p:sp>
        <p:nvSpPr>
          <p:cNvPr id="9" name="Retângulo 8"/>
          <p:cNvSpPr/>
          <p:nvPr/>
        </p:nvSpPr>
        <p:spPr>
          <a:xfrm>
            <a:off x="3028950" y="5312658"/>
            <a:ext cx="3458313" cy="646331"/>
          </a:xfrm>
          <a:prstGeom prst="rect">
            <a:avLst/>
          </a:prstGeom>
          <a:solidFill>
            <a:srgbClr val="FFFF00">
              <a:alpha val="43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clique em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esqueceu a senha de acesso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para iniciar a recuperação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58899" y="654416"/>
            <a:ext cx="6438448" cy="1325563"/>
          </a:xfrm>
        </p:spPr>
        <p:txBody>
          <a:bodyPr>
            <a:normAutofit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Recuperar senha de acesso</a:t>
            </a:r>
            <a:endParaRPr sz="25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4120313" y="1629983"/>
            <a:ext cx="14953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dirty="0">
                <a:solidFill>
                  <a:schemeClr val="accent1">
                    <a:lumMod val="50000"/>
                  </a:schemeClr>
                </a:solidFill>
              </a:rPr>
              <a:t>(continuação)</a:t>
            </a:r>
          </a:p>
        </p:txBody>
      </p:sp>
      <p:sp>
        <p:nvSpPr>
          <p:cNvPr id="19" name="Oval 18"/>
          <p:cNvSpPr/>
          <p:nvPr/>
        </p:nvSpPr>
        <p:spPr>
          <a:xfrm>
            <a:off x="1003668" y="5401624"/>
            <a:ext cx="1307363" cy="475921"/>
          </a:xfrm>
          <a:prstGeom prst="ellipse">
            <a:avLst/>
          </a:prstGeom>
          <a:solidFill>
            <a:srgbClr val="FFFF00">
              <a:alpha val="40000"/>
            </a:srgbClr>
          </a:solidFill>
          <a:ln w="57150">
            <a:solidFill>
              <a:srgbClr val="FFFF00">
                <a:alpha val="3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871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823" t="12384" r="53922" b="36541"/>
          <a:stretch/>
        </p:blipFill>
        <p:spPr>
          <a:xfrm>
            <a:off x="1248948" y="1656993"/>
            <a:ext cx="6371883" cy="44945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823" t="28384" r="53922" b="36541"/>
          <a:stretch/>
        </p:blipFill>
        <p:spPr>
          <a:xfrm>
            <a:off x="531562" y="2647267"/>
            <a:ext cx="6371883" cy="3086574"/>
          </a:xfrm>
          <a:prstGeom prst="rect">
            <a:avLst/>
          </a:prstGeom>
        </p:spPr>
      </p:pic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6498C-E0ED-44AF-835D-F34FA994B44F}" type="datetime1">
              <a:rPr lang="pt-PT" smtClean="0"/>
              <a:t>28/08/2025</a:t>
            </a:fld>
            <a:endParaRPr lang="en-US"/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/>
          </a:p>
        </p:txBody>
      </p:sp>
      <p:sp>
        <p:nvSpPr>
          <p:cNvPr id="12" name="Marcador de Posição do Número do Diapositivo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23</a:t>
            </a:fld>
            <a:r>
              <a:rPr lang="en-US" dirty="0"/>
              <a:t>/ 21</a:t>
            </a:r>
          </a:p>
        </p:txBody>
      </p:sp>
      <p:sp>
        <p:nvSpPr>
          <p:cNvPr id="9" name="Retângulo 8"/>
          <p:cNvSpPr/>
          <p:nvPr/>
        </p:nvSpPr>
        <p:spPr>
          <a:xfrm>
            <a:off x="5484220" y="4876928"/>
            <a:ext cx="2838450" cy="646331"/>
          </a:xfrm>
          <a:prstGeom prst="rect">
            <a:avLst/>
          </a:prstGeom>
          <a:solidFill>
            <a:srgbClr val="FFFF00">
              <a:alpha val="47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irá recebe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SMS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 ou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email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com a informação solicitada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0" y="20136"/>
            <a:ext cx="1230658" cy="1217472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5698816" y="403909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98279" y="638576"/>
            <a:ext cx="6438448" cy="1325563"/>
          </a:xfrm>
        </p:spPr>
        <p:txBody>
          <a:bodyPr>
            <a:normAutofit/>
          </a:bodyPr>
          <a:lstStyle/>
          <a:p>
            <a:pPr algn="r"/>
            <a:r>
              <a:rPr lang="pt-PT" sz="25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rPr>
              <a:t>Recuperar senha de acesso</a:t>
            </a:r>
            <a:endParaRPr sz="2500" b="1" cap="all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6458961" y="2586649"/>
            <a:ext cx="1863709" cy="2308324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introduza o</a:t>
            </a:r>
            <a:br>
              <a:rPr lang="pt-PT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número de identificação fiscal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e o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número de telemóvel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ou </a:t>
            </a:r>
            <a:r>
              <a:rPr lang="pt-PT" b="1" dirty="0">
                <a:solidFill>
                  <a:schemeClr val="accent1">
                    <a:lumMod val="50000"/>
                  </a:schemeClr>
                </a:solidFill>
              </a:rPr>
              <a:t>endereço de email </a:t>
            </a:r>
            <a:r>
              <a:rPr lang="pt-PT" dirty="0">
                <a:solidFill>
                  <a:schemeClr val="accent1">
                    <a:lumMod val="50000"/>
                  </a:schemeClr>
                </a:solidFill>
              </a:rPr>
              <a:t>do utilizador</a:t>
            </a:r>
            <a:endParaRPr lang="pt-PT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255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7350" y="1793887"/>
            <a:ext cx="6256752" cy="304958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pt-PT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pt-PT" sz="4400" b="1" cap="all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USe</a:t>
            </a:r>
            <a:r>
              <a:rPr lang="pt-PT" sz="44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O FOGO DE FORMA  RESPONSÁVEL 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pt-PT" sz="4400" b="1" cap="all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por um bem maior ! </a:t>
            </a:r>
          </a:p>
          <a:p>
            <a:pPr marL="0" indent="0" algn="ctr">
              <a:spcBef>
                <a:spcPct val="0"/>
              </a:spcBef>
              <a:buNone/>
            </a:pPr>
            <a:endParaRPr lang="pt-PT" sz="3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pt-PT" sz="65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pt-PT" sz="65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pt-PT" sz="2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[obrigada </a:t>
            </a:r>
            <a:r>
              <a:rPr lang="pt-PT" sz="22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pela atenção]</a:t>
            </a:r>
            <a:endParaRPr lang="pt-PT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endParaRPr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indent="0">
              <a:buNone/>
              <a:defRPr sz="1800"/>
            </a:pPr>
            <a:endParaRPr dirty="0"/>
          </a:p>
        </p:txBody>
      </p:sp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BCAEA-F32D-4716-AE39-DE032349B59D}" type="datetime1">
              <a:rPr lang="pt-PT" smtClean="0"/>
              <a:t>28/08/2025</a:t>
            </a:fld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Ana Pinho- Tec.Superior | CMOAZ</a:t>
            </a:r>
            <a:endParaRPr lang="en-US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C3257-6D16-44C8-A038-B40F4907155A}" type="slidenum">
              <a:rPr lang="en-US" smtClean="0"/>
              <a:t>24</a:t>
            </a:fld>
            <a:r>
              <a:rPr lang="en-US" dirty="0" smtClean="0"/>
              <a:t> / 24</a:t>
            </a:r>
            <a:endParaRPr lang="en-US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0" y="0"/>
            <a:ext cx="1230658" cy="1217472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634603" y="275482"/>
            <a:ext cx="3384000" cy="324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PT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RESPONSÁVEL DO FOGO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2242</TotalTime>
  <Words>1368</Words>
  <Application>Microsoft Office PowerPoint</Application>
  <PresentationFormat>Apresentação no Ecrã (4:3)</PresentationFormat>
  <Paragraphs>278</Paragraphs>
  <Slides>24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Aceda ao Sistema de Registo  QUEIMAS E QUEIMADAS  </vt:lpstr>
      <vt:lpstr>Para Novo Utilizador do sistema de registo</vt:lpstr>
      <vt:lpstr>Registo da queima</vt:lpstr>
      <vt:lpstr>Registo da queima</vt:lpstr>
      <vt:lpstr>Registo da queima</vt:lpstr>
      <vt:lpstr>Registo da queima</vt:lpstr>
      <vt:lpstr>Registo da queima</vt:lpstr>
      <vt:lpstr>Recuperar senha de acesso</vt:lpstr>
      <vt:lpstr>Recuperar senha de acesso</vt:lpstr>
      <vt:lpstr>Recuperar senha de acesso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Usar a Plataforma Queimas e Queimadas</dc:title>
  <dc:subject/>
  <dc:creator>Ana Pinho</dc:creator>
  <cp:keywords/>
  <dc:description>generated using python-pptx</dc:description>
  <cp:lastModifiedBy>Ana Pinho</cp:lastModifiedBy>
  <cp:revision>461</cp:revision>
  <dcterms:created xsi:type="dcterms:W3CDTF">2013-01-27T09:14:16Z</dcterms:created>
  <dcterms:modified xsi:type="dcterms:W3CDTF">2025-08-28T14:46:51Z</dcterms:modified>
  <cp:category/>
</cp:coreProperties>
</file>